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38" r:id="rId2"/>
  </p:sldMasterIdLst>
  <p:notesMasterIdLst>
    <p:notesMasterId r:id="rId21"/>
  </p:notesMasterIdLst>
  <p:handoutMasterIdLst>
    <p:handoutMasterId r:id="rId22"/>
  </p:handoutMasterIdLst>
  <p:sldIdLst>
    <p:sldId id="386" r:id="rId3"/>
    <p:sldId id="384" r:id="rId4"/>
    <p:sldId id="395" r:id="rId5"/>
    <p:sldId id="410" r:id="rId6"/>
    <p:sldId id="409" r:id="rId7"/>
    <p:sldId id="405" r:id="rId8"/>
    <p:sldId id="402" r:id="rId9"/>
    <p:sldId id="406" r:id="rId10"/>
    <p:sldId id="411" r:id="rId11"/>
    <p:sldId id="412" r:id="rId12"/>
    <p:sldId id="403" r:id="rId13"/>
    <p:sldId id="407" r:id="rId14"/>
    <p:sldId id="400" r:id="rId15"/>
    <p:sldId id="404" r:id="rId16"/>
    <p:sldId id="413" r:id="rId17"/>
    <p:sldId id="414" r:id="rId18"/>
    <p:sldId id="415" r:id="rId19"/>
    <p:sldId id="408" r:id="rId20"/>
  </p:sldIdLst>
  <p:sldSz cx="9144000" cy="6858000" type="screen4x3"/>
  <p:notesSz cx="6381750" cy="8686800"/>
  <p:custDataLst>
    <p:tags r:id="rId23"/>
  </p:custDataLst>
  <p:defaultTextStyle>
    <a:defPPr>
      <a:defRPr lang="pt-B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736">
          <p15:clr>
            <a:srgbClr val="A4A3A4"/>
          </p15:clr>
        </p15:guide>
        <p15:guide id="2" pos="201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5254"/>
    <a:srgbClr val="314B4D"/>
    <a:srgbClr val="95B8BB"/>
    <a:srgbClr val="5D8D91"/>
    <a:srgbClr val="0D2BAB"/>
    <a:srgbClr val="B4CC54"/>
    <a:srgbClr val="FFD5D5"/>
    <a:srgbClr val="0060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41" autoAdjust="0"/>
    <p:restoredTop sz="95439" autoAdjust="0"/>
  </p:normalViewPr>
  <p:slideViewPr>
    <p:cSldViewPr snapToGrid="0">
      <p:cViewPr varScale="1">
        <p:scale>
          <a:sx n="82" d="100"/>
          <a:sy n="82" d="100"/>
        </p:scale>
        <p:origin x="145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717" y="-72"/>
      </p:cViewPr>
      <p:guideLst>
        <p:guide orient="horz" pos="2736"/>
        <p:guide pos="20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476F2438-C599-1042-B22E-4F2C800A97BC}" type="datetimeFigureOut">
              <a:rPr lang="pt-BR"/>
              <a:pPr>
                <a:defRPr/>
              </a:pPr>
              <a:t>21/03/2021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73D0F0B-820C-2149-AF03-56B86B13E126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30059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614738" y="0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52E0582-BCD0-FE48-91B7-7A93B227A4F0}" type="datetimeFigureOut">
              <a:rPr lang="pt-BR"/>
              <a:pPr>
                <a:defRPr/>
              </a:pPr>
              <a:t>21/03/2021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019175" y="650875"/>
            <a:ext cx="4343400" cy="3257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12" tIns="45656" rIns="91312" bIns="45656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38175" y="4125913"/>
            <a:ext cx="5105400" cy="3910012"/>
          </a:xfrm>
          <a:prstGeom prst="rect">
            <a:avLst/>
          </a:prstGeom>
        </p:spPr>
        <p:txBody>
          <a:bodyPr vert="horz" lIns="91312" tIns="45656" rIns="91312" bIns="45656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250238"/>
            <a:ext cx="2765425" cy="434975"/>
          </a:xfrm>
          <a:prstGeom prst="rect">
            <a:avLst/>
          </a:prstGeom>
        </p:spPr>
        <p:txBody>
          <a:bodyPr vert="horz" lIns="91312" tIns="45656" rIns="91312" bIns="45656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614738" y="8250238"/>
            <a:ext cx="2765425" cy="434975"/>
          </a:xfrm>
          <a:prstGeom prst="rect">
            <a:avLst/>
          </a:prstGeom>
        </p:spPr>
        <p:txBody>
          <a:bodyPr vert="horz" wrap="square" lIns="91312" tIns="45656" rIns="91312" bIns="4565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7661ABDA-FE35-9645-8C6E-5084AF5A7E1E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439578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42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1624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501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146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751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4D4D4D"/>
          </a:solidFill>
          <a:latin typeface="Futura Hv BT" pitchFamily="34" charset="0"/>
        </a:defRPr>
      </a:lvl9pPr>
    </p:titleStyle>
    <p:bodyStyle>
      <a:lvl1pPr marL="268288" indent="-268288" algn="l" rtl="0" eaLnBrk="0" fontAlgn="base" hangingPunct="0">
        <a:spcBef>
          <a:spcPct val="100000"/>
        </a:spcBef>
        <a:spcAft>
          <a:spcPct val="0"/>
        </a:spcAft>
        <a:buSzPct val="9000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712788" indent="-265113" algn="l" rtl="0" eaLnBrk="0" fontAlgn="base" hangingPunct="0">
        <a:spcBef>
          <a:spcPct val="50000"/>
        </a:spcBef>
        <a:spcAft>
          <a:spcPct val="20000"/>
        </a:spcAft>
        <a:buSzPct val="70000"/>
        <a:buFont typeface="Wingdings 3" charset="2"/>
        <a:buChar char=""/>
        <a:defRPr sz="2000">
          <a:solidFill>
            <a:schemeClr val="tx1"/>
          </a:solidFill>
          <a:latin typeface="+mn-lt"/>
        </a:defRPr>
      </a:lvl2pPr>
      <a:lvl3pPr marL="1169988" indent="-27781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>
          <a:solidFill>
            <a:schemeClr val="tx1"/>
          </a:solidFill>
          <a:latin typeface="+mn-lt"/>
        </a:defRPr>
      </a:lvl3pPr>
      <a:lvl4pPr marL="1519238" indent="-169863" algn="l" rtl="0" eaLnBrk="0" fontAlgn="base" hangingPunct="0">
        <a:spcBef>
          <a:spcPct val="20000"/>
        </a:spcBef>
        <a:spcAft>
          <a:spcPct val="0"/>
        </a:spcAft>
        <a:buSzPct val="65000"/>
        <a:buChar char="•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EurostileT" pitchFamily="34" charset="0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CaixaDeTexto 1"/>
          <p:cNvSpPr txBox="1">
            <a:spLocks noChangeArrowheads="1"/>
          </p:cNvSpPr>
          <p:nvPr/>
        </p:nvSpPr>
        <p:spPr bwMode="auto">
          <a:xfrm>
            <a:off x="0" y="4598988"/>
            <a:ext cx="91440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altLang="pt-BR" sz="2500" b="1" dirty="0">
                <a:solidFill>
                  <a:srgbClr val="314B4D"/>
                </a:solidFill>
                <a:latin typeface="Calibri" charset="0"/>
                <a:ea typeface="Calibri" charset="0"/>
                <a:cs typeface="Calibri" charset="0"/>
              </a:rPr>
              <a:t>Murilo Eduardo Bacagini Santos / Orientador: Prof. Pedro Alves de Oliveira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997528" y="1805049"/>
            <a:ext cx="7065818" cy="25888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9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  <a:t>PROJETO ARQUITETURAL DO SISTEMA INTEGRADO DE GESTÃO E OPERAÇÃO (SIGO)</a:t>
            </a:r>
            <a:br>
              <a:rPr lang="pt-BR" sz="3400" b="1" dirty="0">
                <a:solidFill>
                  <a:srgbClr val="314B4D"/>
                </a:solidFill>
                <a:latin typeface="Calibri" pitchFamily="34" charset="0"/>
                <a:cs typeface="Calibri" pitchFamily="34" charset="0"/>
              </a:rPr>
            </a:br>
            <a:endParaRPr lang="pt-BR" sz="3400" b="1" dirty="0">
              <a:solidFill>
                <a:srgbClr val="314B4D"/>
              </a:solidFill>
              <a:latin typeface="Calibri" pitchFamily="34" charset="0"/>
              <a:cs typeface="Calibri" pitchFamily="34" charset="0"/>
            </a:endParaRPr>
          </a:p>
          <a:p>
            <a:pPr algn="ctr"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F071AB5E-E533-400A-A56C-6523BEE83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8A12FE-29D6-44A0-9D9E-3C1E0970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285" y="1814724"/>
            <a:ext cx="5867400" cy="571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D63AE42-C1C0-4F85-B02B-C1B165794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85" y="2367562"/>
            <a:ext cx="5857875" cy="18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0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Componentes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DD645A48-1AC6-4057-81E2-C3082D28BC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3" name="Imagem 2" descr="Linha do tempo&#10;&#10;Descrição gerada automaticamente">
            <a:extLst>
              <a:ext uri="{FF2B5EF4-FFF2-40B4-BE49-F238E27FC236}">
                <a16:creationId xmlns:a16="http://schemas.microsoft.com/office/drawing/2014/main" id="{6413DAD4-7CA8-4CAA-A08E-BF0CA7F401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83" y="1674813"/>
            <a:ext cx="6524519" cy="431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7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Diagrama de Implantação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B182C0F1-4EF4-4C6E-81DA-5F25481F3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37A98BA6-AEDA-4FE2-A70E-B6C71FB07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3" y="1674813"/>
            <a:ext cx="4917060" cy="43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6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717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Apresentação do Protótipo Arquitetural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C38090AA-FE0C-4CF6-9C36-9C50853149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2" name="video-apresentação">
            <a:hlinkClick r:id="" action="ppaction://media"/>
            <a:extLst>
              <a:ext uri="{FF2B5EF4-FFF2-40B4-BE49-F238E27FC236}">
                <a16:creationId xmlns:a16="http://schemas.microsoft.com/office/drawing/2014/main" id="{A4024747-D48F-406E-B822-53030C36B0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036" y="1781937"/>
            <a:ext cx="7436498" cy="4183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1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4D8141-E113-4258-801C-CE918A3D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DAAF6CF-EDAC-49E0-8286-5F5BF91DC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873629"/>
              </p:ext>
            </p:extLst>
          </p:nvPr>
        </p:nvGraphicFramePr>
        <p:xfrm>
          <a:off x="115888" y="1765302"/>
          <a:ext cx="8891589" cy="4215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75">
                  <a:extLst>
                    <a:ext uri="{9D8B030D-6E8A-4147-A177-3AD203B41FA5}">
                      <a16:colId xmlns:a16="http://schemas.microsoft.com/office/drawing/2014/main" val="4094882477"/>
                    </a:ext>
                  </a:extLst>
                </a:gridCol>
                <a:gridCol w="1791494">
                  <a:extLst>
                    <a:ext uri="{9D8B030D-6E8A-4147-A177-3AD203B41FA5}">
                      <a16:colId xmlns:a16="http://schemas.microsoft.com/office/drawing/2014/main" val="1880594291"/>
                    </a:ext>
                  </a:extLst>
                </a:gridCol>
                <a:gridCol w="3168489">
                  <a:extLst>
                    <a:ext uri="{9D8B030D-6E8A-4147-A177-3AD203B41FA5}">
                      <a16:colId xmlns:a16="http://schemas.microsoft.com/office/drawing/2014/main" val="41273808"/>
                    </a:ext>
                  </a:extLst>
                </a:gridCol>
                <a:gridCol w="2685231">
                  <a:extLst>
                    <a:ext uri="{9D8B030D-6E8A-4147-A177-3AD203B41FA5}">
                      <a16:colId xmlns:a16="http://schemas.microsoft.com/office/drawing/2014/main" val="2008357227"/>
                    </a:ext>
                  </a:extLst>
                </a:gridCol>
              </a:tblGrid>
              <a:tr h="608422">
                <a:tc>
                  <a:txBody>
                    <a:bodyPr/>
                    <a:lstStyle/>
                    <a:p>
                      <a:r>
                        <a:rPr lang="pt-BR" noProof="0" dirty="0"/>
                        <a:t>Cenário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Atributo de Qualidade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Requisito de qualidade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Riscos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56674"/>
                  </a:ext>
                </a:extLst>
              </a:tr>
              <a:tr h="1787730">
                <a:tc>
                  <a:txBody>
                    <a:bodyPr/>
                    <a:lstStyle/>
                    <a:p>
                      <a:r>
                        <a:rPr lang="pt-BR" noProof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Segurança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O sistema deve armazenar senhas e informação sensível de forma segura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O armazenamento de senhas, e-mail e celular</a:t>
                      </a:r>
                    </a:p>
                    <a:p>
                      <a:r>
                        <a:rPr lang="pt-BR" noProof="0" dirty="0"/>
                        <a:t>de forma aberta é de grande risco em caso de </a:t>
                      </a:r>
                    </a:p>
                    <a:p>
                      <a:r>
                        <a:rPr lang="pt-BR" noProof="0" dirty="0"/>
                        <a:t>invasões à base de dados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98861"/>
                  </a:ext>
                </a:extLst>
              </a:tr>
              <a:tr h="1787730">
                <a:tc>
                  <a:txBody>
                    <a:bodyPr/>
                    <a:lstStyle/>
                    <a:p>
                      <a:r>
                        <a:rPr lang="pt-BR" noProof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Interoperabilidade e Segurança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Comunicação entre os módulos e sistemas </a:t>
                      </a:r>
                    </a:p>
                    <a:p>
                      <a:r>
                        <a:rPr lang="pt-BR" noProof="0" dirty="0"/>
                        <a:t>legados deve utilizar um broker de </a:t>
                      </a:r>
                    </a:p>
                    <a:p>
                      <a:r>
                        <a:rPr lang="pt-BR" noProof="0" dirty="0"/>
                        <a:t>comunicação preferencialmente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Indisponibilidade do serviço de 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1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561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4D8141-E113-4258-801C-CE918A3D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DAAF6CF-EDAC-49E0-8286-5F5BF91DC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203470"/>
              </p:ext>
            </p:extLst>
          </p:nvPr>
        </p:nvGraphicFramePr>
        <p:xfrm>
          <a:off x="115888" y="1765302"/>
          <a:ext cx="8891589" cy="31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75">
                  <a:extLst>
                    <a:ext uri="{9D8B030D-6E8A-4147-A177-3AD203B41FA5}">
                      <a16:colId xmlns:a16="http://schemas.microsoft.com/office/drawing/2014/main" val="4094882477"/>
                    </a:ext>
                  </a:extLst>
                </a:gridCol>
                <a:gridCol w="1791494">
                  <a:extLst>
                    <a:ext uri="{9D8B030D-6E8A-4147-A177-3AD203B41FA5}">
                      <a16:colId xmlns:a16="http://schemas.microsoft.com/office/drawing/2014/main" val="1880594291"/>
                    </a:ext>
                  </a:extLst>
                </a:gridCol>
                <a:gridCol w="3168489">
                  <a:extLst>
                    <a:ext uri="{9D8B030D-6E8A-4147-A177-3AD203B41FA5}">
                      <a16:colId xmlns:a16="http://schemas.microsoft.com/office/drawing/2014/main" val="41273808"/>
                    </a:ext>
                  </a:extLst>
                </a:gridCol>
                <a:gridCol w="2685231">
                  <a:extLst>
                    <a:ext uri="{9D8B030D-6E8A-4147-A177-3AD203B41FA5}">
                      <a16:colId xmlns:a16="http://schemas.microsoft.com/office/drawing/2014/main" val="2008357227"/>
                    </a:ext>
                  </a:extLst>
                </a:gridCol>
              </a:tblGrid>
              <a:tr h="575440">
                <a:tc>
                  <a:txBody>
                    <a:bodyPr/>
                    <a:lstStyle/>
                    <a:p>
                      <a:r>
                        <a:rPr lang="pt-BR" noProof="0" dirty="0"/>
                        <a:t>Cenário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Atributo de Qualidade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Riscos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56674"/>
                  </a:ext>
                </a:extLst>
              </a:tr>
              <a:tr h="857332">
                <a:tc>
                  <a:txBody>
                    <a:bodyPr/>
                    <a:lstStyle/>
                    <a:p>
                      <a:r>
                        <a:rPr lang="pt-BR" noProof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Usabilidade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O sistema deve possuir interface responsiva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Lentidão ou incompatibilidades de </a:t>
                      </a:r>
                    </a:p>
                    <a:p>
                      <a:r>
                        <a:rPr lang="pt-BR" noProof="0" dirty="0"/>
                        <a:t>HTML/CSS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98861"/>
                  </a:ext>
                </a:extLst>
              </a:tr>
              <a:tr h="1607191">
                <a:tc>
                  <a:txBody>
                    <a:bodyPr/>
                    <a:lstStyle/>
                    <a:p>
                      <a:r>
                        <a:rPr lang="pt-BR" noProof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Desempenho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O sistema deve possuir bom desempenho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N/A – Ponto de sensibilidade: </a:t>
                      </a:r>
                      <a:r>
                        <a:rPr lang="pt-BR" dirty="0"/>
                        <a:t>Latência, velocidade da internet, alta demanda de requisições</a:t>
                      </a:r>
                      <a:endParaRPr lang="pt-BR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1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54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4D8141-E113-4258-801C-CE918A3D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3DAAF6CF-EDAC-49E0-8286-5F5BF91DC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82163"/>
              </p:ext>
            </p:extLst>
          </p:nvPr>
        </p:nvGraphicFramePr>
        <p:xfrm>
          <a:off x="115888" y="1765302"/>
          <a:ext cx="8891589" cy="3161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375">
                  <a:extLst>
                    <a:ext uri="{9D8B030D-6E8A-4147-A177-3AD203B41FA5}">
                      <a16:colId xmlns:a16="http://schemas.microsoft.com/office/drawing/2014/main" val="4094882477"/>
                    </a:ext>
                  </a:extLst>
                </a:gridCol>
                <a:gridCol w="1791494">
                  <a:extLst>
                    <a:ext uri="{9D8B030D-6E8A-4147-A177-3AD203B41FA5}">
                      <a16:colId xmlns:a16="http://schemas.microsoft.com/office/drawing/2014/main" val="1880594291"/>
                    </a:ext>
                  </a:extLst>
                </a:gridCol>
                <a:gridCol w="3168489">
                  <a:extLst>
                    <a:ext uri="{9D8B030D-6E8A-4147-A177-3AD203B41FA5}">
                      <a16:colId xmlns:a16="http://schemas.microsoft.com/office/drawing/2014/main" val="41273808"/>
                    </a:ext>
                  </a:extLst>
                </a:gridCol>
                <a:gridCol w="2685231">
                  <a:extLst>
                    <a:ext uri="{9D8B030D-6E8A-4147-A177-3AD203B41FA5}">
                      <a16:colId xmlns:a16="http://schemas.microsoft.com/office/drawing/2014/main" val="2008357227"/>
                    </a:ext>
                  </a:extLst>
                </a:gridCol>
              </a:tblGrid>
              <a:tr h="575440">
                <a:tc>
                  <a:txBody>
                    <a:bodyPr/>
                    <a:lstStyle/>
                    <a:p>
                      <a:r>
                        <a:rPr lang="pt-BR" noProof="0" dirty="0"/>
                        <a:t>Cenário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Atributo de Qualidade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Descrição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Riscos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256674"/>
                  </a:ext>
                </a:extLst>
              </a:tr>
              <a:tr h="857332">
                <a:tc>
                  <a:txBody>
                    <a:bodyPr/>
                    <a:lstStyle/>
                    <a:p>
                      <a:r>
                        <a:rPr lang="pt-BR" noProof="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Disponibilidade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 sistema deve estar disponível 24 horas por dia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Indisponibilidade regional do serviço de nuvem</a:t>
                      </a:r>
                      <a:endParaRPr lang="pt-BR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9598861"/>
                  </a:ext>
                </a:extLst>
              </a:tr>
              <a:tr h="1607191">
                <a:tc>
                  <a:txBody>
                    <a:bodyPr/>
                    <a:lstStyle/>
                    <a:p>
                      <a:r>
                        <a:rPr lang="pt-BR" noProof="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Testabilidade</a:t>
                      </a:r>
                      <a:endParaRPr lang="pt-BR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O desenvolvimento do sistema deve utilizar </a:t>
                      </a:r>
                    </a:p>
                    <a:p>
                      <a:r>
                        <a:rPr lang="pt-BR" noProof="0" dirty="0"/>
                        <a:t>testes automatizados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Falta de experiência do time de </a:t>
                      </a:r>
                    </a:p>
                    <a:p>
                      <a:r>
                        <a:rPr lang="pt-BR" noProof="0" dirty="0"/>
                        <a:t>desenvolvimento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613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031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Avaliação da Arquitetura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6C4D8141-E113-4258-801C-CE918A3D1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6F1AA490-2348-4682-871F-9B898E7AEB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9224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Arquitetura robusta e resiliente 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Explora serviços de computação em nível, mas tomando cuidado com o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vendor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lock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-in (portável e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multi-plataforma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Boa parte das integrações são feitas pelo Broker, assim diminuindo acoplamento dos componentes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Arquitetura segura: utiliza protocolos seguros, criptografia e não expõe dados sensíveis no código fonte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Utiliza ferramentas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DevOps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2602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4099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Conclusões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2634A584-2B7C-4929-A375-54EA75866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45D4A40-51E0-4697-9E61-AE9D0D393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9224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Requisitos de qualidade identificados e validados com sucesso por meio de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PoC’s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Solução possui grande quantidade de componentes, necessitando grande integração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 grande quantidade de componentes inviabiliza um único diagrama detalhado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0093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2051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Proposta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Descrever os requisitos funcionais relevantes para definição da arquitetura dos três módulos do sistema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Descrever os requisitos de qualidade do sistema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Prover diagramas para entendimento da solução proposta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Implementar provas de conceitos (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PoC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) para validação da arquitetura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</p:txBody>
      </p:sp>
      <p:sp>
        <p:nvSpPr>
          <p:cNvPr id="2053" name="CaixaDeTexto 2"/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FB817AB-167C-4DD3-8D3B-64D2F7E1E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56711"/>
              </p:ext>
            </p:extLst>
          </p:nvPr>
        </p:nvGraphicFramePr>
        <p:xfrm>
          <a:off x="136525" y="1945640"/>
          <a:ext cx="8896350" cy="3111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1181">
                  <a:extLst>
                    <a:ext uri="{9D8B030D-6E8A-4147-A177-3AD203B41FA5}">
                      <a16:colId xmlns:a16="http://schemas.microsoft.com/office/drawing/2014/main" val="3592320571"/>
                    </a:ext>
                  </a:extLst>
                </a:gridCol>
                <a:gridCol w="2099388">
                  <a:extLst>
                    <a:ext uri="{9D8B030D-6E8A-4147-A177-3AD203B41FA5}">
                      <a16:colId xmlns:a16="http://schemas.microsoft.com/office/drawing/2014/main" val="243127353"/>
                    </a:ext>
                  </a:extLst>
                </a:gridCol>
                <a:gridCol w="5925781">
                  <a:extLst>
                    <a:ext uri="{9D8B030D-6E8A-4147-A177-3AD203B41FA5}">
                      <a16:colId xmlns:a16="http://schemas.microsoft.com/office/drawing/2014/main" val="4283308408"/>
                    </a:ext>
                  </a:extLst>
                </a:gridCol>
              </a:tblGrid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Módulo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Descrição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8247"/>
                  </a:ext>
                </a:extLst>
              </a:tr>
              <a:tr h="635673">
                <a:tc>
                  <a:txBody>
                    <a:bodyPr/>
                    <a:lstStyle/>
                    <a:p>
                      <a:r>
                        <a:rPr lang="pt-BR" dirty="0"/>
                        <a:t>RF001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Autenticação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Gestão de Módulos e Funcionalidades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72500"/>
                  </a:ext>
                </a:extLst>
              </a:tr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RF002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Autenticação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Gestão de Usuários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4020"/>
                  </a:ext>
                </a:extLst>
              </a:tr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RF003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Autenticação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Autenticação de Usuários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026265"/>
                  </a:ext>
                </a:extLst>
              </a:tr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RF004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Gestão de Normas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Gerenciamento de Normas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19655"/>
                  </a:ext>
                </a:extLst>
              </a:tr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RF005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Gestão de Normas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Obtenção de novas normas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399471"/>
                  </a:ext>
                </a:extLst>
              </a:tr>
              <a:tr h="367160">
                <a:tc>
                  <a:txBody>
                    <a:bodyPr/>
                    <a:lstStyle/>
                    <a:p>
                      <a:r>
                        <a:rPr lang="pt-BR" dirty="0"/>
                        <a:t>RF006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Gestão de Normas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Disponibilização de atualizações de normas para sistemas internos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45606"/>
                  </a:ext>
                </a:extLst>
              </a:tr>
            </a:tbl>
          </a:graphicData>
        </a:graphic>
      </p:graphicFrame>
      <p:sp>
        <p:nvSpPr>
          <p:cNvPr id="8" name="CaixaDeTexto 2">
            <a:extLst>
              <a:ext uri="{FF2B5EF4-FFF2-40B4-BE49-F238E27FC236}">
                <a16:creationId xmlns:a16="http://schemas.microsoft.com/office/drawing/2014/main" id="{FA2C1B10-3800-411D-8D94-6CD3261B8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FB817AB-167C-4DD3-8D3B-64D2F7E1E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177164"/>
              </p:ext>
            </p:extLst>
          </p:nvPr>
        </p:nvGraphicFramePr>
        <p:xfrm>
          <a:off x="136525" y="1765300"/>
          <a:ext cx="8886177" cy="4196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3055">
                  <a:extLst>
                    <a:ext uri="{9D8B030D-6E8A-4147-A177-3AD203B41FA5}">
                      <a16:colId xmlns:a16="http://schemas.microsoft.com/office/drawing/2014/main" val="3592320571"/>
                    </a:ext>
                  </a:extLst>
                </a:gridCol>
                <a:gridCol w="3246805">
                  <a:extLst>
                    <a:ext uri="{9D8B030D-6E8A-4147-A177-3AD203B41FA5}">
                      <a16:colId xmlns:a16="http://schemas.microsoft.com/office/drawing/2014/main" val="243127353"/>
                    </a:ext>
                  </a:extLst>
                </a:gridCol>
                <a:gridCol w="4796317">
                  <a:extLst>
                    <a:ext uri="{9D8B030D-6E8A-4147-A177-3AD203B41FA5}">
                      <a16:colId xmlns:a16="http://schemas.microsoft.com/office/drawing/2014/main" val="4283308408"/>
                    </a:ext>
                  </a:extLst>
                </a:gridCol>
              </a:tblGrid>
              <a:tr h="327331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Módulo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Descrição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8247"/>
                  </a:ext>
                </a:extLst>
              </a:tr>
              <a:tr h="538915">
                <a:tc>
                  <a:txBody>
                    <a:bodyPr/>
                    <a:lstStyle/>
                    <a:p>
                      <a:r>
                        <a:rPr lang="pt-BR" noProof="0" dirty="0"/>
                        <a:t>RF007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Consultorias e Assessorias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/>
                        <a:t>Gestão de Consultorias e Assessorias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72500"/>
                  </a:ext>
                </a:extLst>
              </a:tr>
              <a:tr h="572829">
                <a:tc>
                  <a:txBody>
                    <a:bodyPr/>
                    <a:lstStyle/>
                    <a:p>
                      <a:r>
                        <a:rPr lang="en-US" dirty="0"/>
                        <a:t>RF008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Consultorias e Assessorias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Vínculo de Usuários à Consultorias e Assessorias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4020"/>
                  </a:ext>
                </a:extLst>
              </a:tr>
              <a:tr h="572829">
                <a:tc>
                  <a:txBody>
                    <a:bodyPr/>
                    <a:lstStyle/>
                    <a:p>
                      <a:r>
                        <a:rPr lang="en-US" dirty="0"/>
                        <a:t>RF009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Consultorias</a:t>
                      </a:r>
                      <a:r>
                        <a:rPr lang="en-US" dirty="0"/>
                        <a:t> e </a:t>
                      </a:r>
                      <a:r>
                        <a:rPr lang="pt-BR" noProof="0" dirty="0"/>
                        <a:t>Assessorias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Gestão de Acesso ao Sistema de Relatórios e Acompanhamentos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026265"/>
                  </a:ext>
                </a:extLst>
              </a:tr>
              <a:tr h="327331">
                <a:tc>
                  <a:txBody>
                    <a:bodyPr/>
                    <a:lstStyle/>
                    <a:p>
                      <a:r>
                        <a:rPr lang="en-US" dirty="0"/>
                        <a:t>RF010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Consultorias</a:t>
                      </a:r>
                      <a:r>
                        <a:rPr lang="en-US" dirty="0"/>
                        <a:t> e </a:t>
                      </a:r>
                      <a:r>
                        <a:rPr lang="pt-BR" noProof="0" dirty="0"/>
                        <a:t>Assessorias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/>
                        <a:t>Publicação de Análises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9019655"/>
                  </a:ext>
                </a:extLst>
              </a:tr>
              <a:tr h="572829">
                <a:tc>
                  <a:txBody>
                    <a:bodyPr/>
                    <a:lstStyle/>
                    <a:p>
                      <a:r>
                        <a:rPr lang="en-US" dirty="0"/>
                        <a:t>RF011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Gestão do Processo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Gerenciamento e monitoramento de atrasos na produção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399471"/>
                  </a:ext>
                </a:extLst>
              </a:tr>
              <a:tr h="572829">
                <a:tc>
                  <a:txBody>
                    <a:bodyPr/>
                    <a:lstStyle/>
                    <a:p>
                      <a:r>
                        <a:rPr lang="en-US" dirty="0"/>
                        <a:t>RF012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Gestão</a:t>
                      </a:r>
                      <a:r>
                        <a:rPr lang="en-US" dirty="0"/>
                        <a:t> do </a:t>
                      </a:r>
                      <a:r>
                        <a:rPr lang="pt-BR" noProof="0" dirty="0"/>
                        <a:t>Processo</a:t>
                      </a:r>
                      <a:r>
                        <a:rPr lang="en-US" dirty="0"/>
                        <a:t> Industrial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Envio de avisos de parada de produção</a:t>
                      </a:r>
                    </a:p>
                    <a:p>
                      <a:endParaRPr lang="pt-BR" noProof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3345606"/>
                  </a:ext>
                </a:extLst>
              </a:tr>
              <a:tr h="327331">
                <a:tc>
                  <a:txBody>
                    <a:bodyPr/>
                    <a:lstStyle/>
                    <a:p>
                      <a:r>
                        <a:rPr lang="en-US" dirty="0"/>
                        <a:t>RF013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Gestão de Processo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Relatório de incidentes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071789"/>
                  </a:ext>
                </a:extLst>
              </a:tr>
            </a:tbl>
          </a:graphicData>
        </a:graphic>
      </p:graphicFrame>
      <p:sp>
        <p:nvSpPr>
          <p:cNvPr id="8" name="CaixaDeTexto 2">
            <a:extLst>
              <a:ext uri="{FF2B5EF4-FFF2-40B4-BE49-F238E27FC236}">
                <a16:creationId xmlns:a16="http://schemas.microsoft.com/office/drawing/2014/main" id="{319975D1-3736-4741-8723-01870F44D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  <p:extLst>
      <p:ext uri="{BB962C8B-B14F-4D97-AF65-F5344CB8AC3E}">
        <p14:creationId xmlns:p14="http://schemas.microsoft.com/office/powerpoint/2010/main" val="98340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Funcionais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0FB817AB-167C-4DD3-8D3B-64D2F7E1E8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200155"/>
              </p:ext>
            </p:extLst>
          </p:nvPr>
        </p:nvGraphicFramePr>
        <p:xfrm>
          <a:off x="121298" y="1945640"/>
          <a:ext cx="8960639" cy="16994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0119">
                  <a:extLst>
                    <a:ext uri="{9D8B030D-6E8A-4147-A177-3AD203B41FA5}">
                      <a16:colId xmlns:a16="http://schemas.microsoft.com/office/drawing/2014/main" val="3592320571"/>
                    </a:ext>
                  </a:extLst>
                </a:gridCol>
                <a:gridCol w="3274012">
                  <a:extLst>
                    <a:ext uri="{9D8B030D-6E8A-4147-A177-3AD203B41FA5}">
                      <a16:colId xmlns:a16="http://schemas.microsoft.com/office/drawing/2014/main" val="243127353"/>
                    </a:ext>
                  </a:extLst>
                </a:gridCol>
                <a:gridCol w="4836508">
                  <a:extLst>
                    <a:ext uri="{9D8B030D-6E8A-4147-A177-3AD203B41FA5}">
                      <a16:colId xmlns:a16="http://schemas.microsoft.com/office/drawing/2014/main" val="4283308408"/>
                    </a:ext>
                  </a:extLst>
                </a:gridCol>
              </a:tblGrid>
              <a:tr h="347817">
                <a:tc>
                  <a:txBody>
                    <a:bodyPr/>
                    <a:lstStyle/>
                    <a:p>
                      <a:r>
                        <a:rPr lang="pt-BR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Módulo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Descrição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548247"/>
                  </a:ext>
                </a:extLst>
              </a:tr>
              <a:tr h="602185">
                <a:tc>
                  <a:txBody>
                    <a:bodyPr/>
                    <a:lstStyle/>
                    <a:p>
                      <a:r>
                        <a:rPr lang="pt-BR" noProof="0" dirty="0"/>
                        <a:t>RF014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Gestão</a:t>
                      </a:r>
                      <a:r>
                        <a:rPr lang="en-US" dirty="0"/>
                        <a:t> do </a:t>
                      </a:r>
                      <a:r>
                        <a:rPr lang="pt-BR" noProof="0" dirty="0"/>
                        <a:t>Processo</a:t>
                      </a:r>
                      <a:r>
                        <a:rPr lang="en-US" dirty="0"/>
                        <a:t>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Solicitação de compra automatizada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72500"/>
                  </a:ext>
                </a:extLst>
              </a:tr>
              <a:tr h="347817">
                <a:tc>
                  <a:txBody>
                    <a:bodyPr/>
                    <a:lstStyle/>
                    <a:p>
                      <a:r>
                        <a:rPr lang="en-US" dirty="0"/>
                        <a:t>RF015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Gestão</a:t>
                      </a:r>
                      <a:r>
                        <a:rPr lang="en-US" dirty="0"/>
                        <a:t> do </a:t>
                      </a:r>
                      <a:r>
                        <a:rPr lang="pt-BR" noProof="0" dirty="0"/>
                        <a:t>Processo</a:t>
                      </a:r>
                      <a:r>
                        <a:rPr lang="en-US" dirty="0"/>
                        <a:t>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Dicionário multi-idioma de materiais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24020"/>
                  </a:ext>
                </a:extLst>
              </a:tr>
              <a:tr h="347817">
                <a:tc>
                  <a:txBody>
                    <a:bodyPr/>
                    <a:lstStyle/>
                    <a:p>
                      <a:r>
                        <a:rPr lang="en-US" dirty="0"/>
                        <a:t>RF016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noProof="0" dirty="0"/>
                        <a:t>Gestão</a:t>
                      </a:r>
                      <a:r>
                        <a:rPr lang="en-US" dirty="0"/>
                        <a:t> do </a:t>
                      </a:r>
                      <a:r>
                        <a:rPr lang="pt-BR" noProof="0" dirty="0"/>
                        <a:t>Processo</a:t>
                      </a:r>
                      <a:r>
                        <a:rPr lang="en-US" dirty="0"/>
                        <a:t> Industrial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noProof="0" dirty="0"/>
                        <a:t>Extração de dados para B.I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026265"/>
                  </a:ext>
                </a:extLst>
              </a:tr>
            </a:tbl>
          </a:graphicData>
        </a:graphic>
      </p:graphicFrame>
      <p:sp>
        <p:nvSpPr>
          <p:cNvPr id="8" name="CaixaDeTexto 2">
            <a:extLst>
              <a:ext uri="{FF2B5EF4-FFF2-40B4-BE49-F238E27FC236}">
                <a16:creationId xmlns:a16="http://schemas.microsoft.com/office/drawing/2014/main" id="{5EC0FC7D-1C26-4686-8959-9312A680A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  <p:extLst>
      <p:ext uri="{BB962C8B-B14F-4D97-AF65-F5344CB8AC3E}">
        <p14:creationId xmlns:p14="http://schemas.microsoft.com/office/powerpoint/2010/main" val="390399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Requisitos Não Funcionais 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Segurança (Protocolos seguros, criptografia)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Testabilidade (testes unitários)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Manutenibilidade (abstração, injeção de dependência, separação de responsabilidades)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Desempenho (máximo 3 segundos de resposta)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Disponibilidade (serviços de nuvem, balanceamento de carga)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Usabilidade (fácil utilização, e interface responsiva)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Interoperabilidade (APIs, mensageria)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Portabilidade (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docker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, UTC, baixo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vendor-lockin</a:t>
            </a: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)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A4CF0421-BEAB-4C13-B6A0-4C77CC20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  <p:extLst>
      <p:ext uri="{BB962C8B-B14F-4D97-AF65-F5344CB8AC3E}">
        <p14:creationId xmlns:p14="http://schemas.microsoft.com/office/powerpoint/2010/main" val="602904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Restrições de projeto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Apresentar características de aplicações distribuídas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 hospedado em nuvem híbrida</a:t>
            </a: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Utilizar arquitetura baseada em </a:t>
            </a:r>
            <a:r>
              <a:rPr lang="pt-BR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microsserviços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  <a:latin typeface="Calibri" pitchFamily="34" charset="0"/>
            </a:endParaRPr>
          </a:p>
          <a:p>
            <a:pPr marL="342900" indent="-342900"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Ser modular e implantável por módulos</a:t>
            </a:r>
          </a:p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6" name="CaixaDeTexto 2">
            <a:extLst>
              <a:ext uri="{FF2B5EF4-FFF2-40B4-BE49-F238E27FC236}">
                <a16:creationId xmlns:a16="http://schemas.microsoft.com/office/drawing/2014/main" id="{D6404AB7-5285-4FE3-9A8A-C104CCD7A2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</p:spTree>
    <p:extLst>
      <p:ext uri="{BB962C8B-B14F-4D97-AF65-F5344CB8AC3E}">
        <p14:creationId xmlns:p14="http://schemas.microsoft.com/office/powerpoint/2010/main" val="169318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F071AB5E-E533-400A-A56C-6523BEE83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82AE47-804B-4B94-B6C6-17555A792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56" y="2072481"/>
            <a:ext cx="58483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0" y="1001713"/>
            <a:ext cx="9144000" cy="665162"/>
          </a:xfrm>
          <a:prstGeom prst="rect">
            <a:avLst/>
          </a:prstGeom>
          <a:gradFill flip="none" rotWithShape="1">
            <a:gsLst>
              <a:gs pos="0">
                <a:srgbClr val="95B8BB"/>
              </a:gs>
              <a:gs pos="100000">
                <a:srgbClr val="5D8D9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 dirty="0"/>
          </a:p>
        </p:txBody>
      </p:sp>
      <p:sp>
        <p:nvSpPr>
          <p:cNvPr id="3075" name="CaixaDeTexto 2"/>
          <p:cNvSpPr txBox="1">
            <a:spLocks noChangeArrowheads="1"/>
          </p:cNvSpPr>
          <p:nvPr/>
        </p:nvSpPr>
        <p:spPr bwMode="auto">
          <a:xfrm>
            <a:off x="206375" y="1100138"/>
            <a:ext cx="8736013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500" b="1" dirty="0">
                <a:latin typeface="Calibri" charset="0"/>
                <a:ea typeface="Calibri" charset="0"/>
                <a:cs typeface="Calibri" charset="0"/>
              </a:rPr>
              <a:t>Mecanismos arquiteturais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179388" y="1770063"/>
            <a:ext cx="8828087" cy="4119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ts val="2400"/>
              </a:lnSpc>
              <a:spcBef>
                <a:spcPts val="400"/>
              </a:spcBef>
              <a:spcAft>
                <a:spcPts val="1200"/>
              </a:spcAft>
              <a:defRPr/>
            </a:pPr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8" name="CaixaDeTexto 2">
            <a:extLst>
              <a:ext uri="{FF2B5EF4-FFF2-40B4-BE49-F238E27FC236}">
                <a16:creationId xmlns:a16="http://schemas.microsoft.com/office/drawing/2014/main" id="{F071AB5E-E533-400A-A56C-6523BEE83F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34639"/>
            <a:ext cx="8826500" cy="815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pt-BR" altLang="pt-BR" sz="2800" b="1" dirty="0">
                <a:latin typeface="Calibri" charset="0"/>
                <a:ea typeface="Calibri" charset="0"/>
                <a:cs typeface="Calibri" charset="0"/>
              </a:rPr>
              <a:t>PROJETO ARQUITETURAL DO SISTEMA INTEGRADO DE GESTÃO E OPERAÇÃO (SIGO)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FEB834-B8A0-4C05-BD98-12250434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673" y="2358231"/>
            <a:ext cx="5848350" cy="29432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B8A12FE-29D6-44A0-9D9E-3C1E09706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285" y="1814724"/>
            <a:ext cx="58674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286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sign padrão">
      <a:majorFont>
        <a:latin typeface="Futura Hv BT"/>
        <a:ea typeface=""/>
        <a:cs typeface=""/>
      </a:majorFont>
      <a:minorFont>
        <a:latin typeface="Trebuchet MS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sign padrã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sign padrã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sign padrã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813</Words>
  <Application>Microsoft Office PowerPoint</Application>
  <PresentationFormat>Apresentação na tela (4:3)</PresentationFormat>
  <Paragraphs>177</Paragraphs>
  <Slides>18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18</vt:i4>
      </vt:variant>
    </vt:vector>
  </HeadingPairs>
  <TitlesOfParts>
    <vt:vector size="26" baseType="lpstr">
      <vt:lpstr>Arial</vt:lpstr>
      <vt:lpstr>Calibri</vt:lpstr>
      <vt:lpstr>EurostileT</vt:lpstr>
      <vt:lpstr>Futura Hv BT</vt:lpstr>
      <vt:lpstr>Trebuchet MS</vt:lpstr>
      <vt:lpstr>Wingdings 3</vt:lpstr>
      <vt:lpstr>Design padrão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Manager/>
  <Company>PUC Minas Virtual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apresentação de TCC</dc:title>
  <dc:subject>Apresentação de TCC</dc:subject>
  <dc:creator>Marcos Kutova</dc:creator>
  <cp:keywords>TCC, projeto aplicativo, desenvolvimento web</cp:keywords>
  <dc:description/>
  <cp:lastModifiedBy>Murilo Eduardo Bacagini Santos</cp:lastModifiedBy>
  <cp:revision>34</cp:revision>
  <cp:lastPrinted>2012-09-25T11:26:21Z</cp:lastPrinted>
  <dcterms:created xsi:type="dcterms:W3CDTF">2015-09-11T18:04:53Z</dcterms:created>
  <dcterms:modified xsi:type="dcterms:W3CDTF">2021-03-21T21:03:26Z</dcterms:modified>
  <cp:category>Educação</cp:category>
</cp:coreProperties>
</file>